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3" r:id="rId4"/>
    <p:sldId id="279" r:id="rId5"/>
    <p:sldId id="258" r:id="rId6"/>
    <p:sldId id="259" r:id="rId7"/>
    <p:sldId id="280" r:id="rId8"/>
    <p:sldId id="260" r:id="rId9"/>
    <p:sldId id="273" r:id="rId10"/>
    <p:sldId id="274" r:id="rId11"/>
    <p:sldId id="275" r:id="rId12"/>
    <p:sldId id="277" r:id="rId13"/>
    <p:sldId id="281" r:id="rId14"/>
    <p:sldId id="262" r:id="rId15"/>
    <p:sldId id="282" r:id="rId16"/>
    <p:sldId id="278" r:id="rId17"/>
    <p:sldId id="276" r:id="rId18"/>
    <p:sldId id="270" r:id="rId19"/>
    <p:sldId id="261" r:id="rId20"/>
    <p:sldId id="263" r:id="rId21"/>
    <p:sldId id="27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ackman" pitchFamily="2" charset="77"/>
      <p:regular r:id="rId28"/>
    </p:embeddedFont>
    <p:embeddedFont>
      <p:font typeface="Hackman Heavy" pitchFamily="2" charset="77"/>
      <p:bold r:id="rId29"/>
    </p:embeddedFont>
    <p:embeddedFont>
      <p:font typeface="Hackman Light" pitchFamily="2" charset="77"/>
      <p:regular r:id="rId30"/>
    </p:embeddedFont>
    <p:embeddedFont>
      <p:font typeface="Saira Light" pitchFamily="2" charset="77"/>
      <p:regular r:id="rId31"/>
    </p:embeddedFont>
    <p:embeddedFont>
      <p:font typeface="Saira SemiBold" pitchFamily="2" charset="77"/>
      <p:regular r:id="rId32"/>
      <p:bold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9"/>
    <p:restoredTop sz="96405"/>
  </p:normalViewPr>
  <p:slideViewPr>
    <p:cSldViewPr snapToObjects="1">
      <p:cViewPr varScale="1">
        <p:scale>
          <a:sx n="131" d="100"/>
          <a:sy n="131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0643E-C221-994A-BEF9-9E6720BACE3B}" type="datetimeFigureOut">
              <a:rPr lang="de-DE" smtClean="0"/>
              <a:t>14.03.24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2A416-C267-4C4C-8C09-A56A71F5BA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78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EE713A-AFB8-5449-AC07-6B5E96F4E1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46F45A-A5CD-3548-A3AE-412B29FC2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587EC42-A6D0-BB4A-929B-2751F1684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4112" y="2348880"/>
            <a:ext cx="4155172" cy="3888431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HIERHIN KOMMT DER TITEL DER</a:t>
            </a:r>
            <a:br>
              <a:rPr lang="de-DE" dirty="0"/>
            </a:br>
            <a:r>
              <a:rPr lang="de-DE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319469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EE713A-AFB8-5449-AC07-6B5E96F4E1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46F45A-A5CD-3548-A3AE-412B29FC2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7B6B2E39-DCBD-8045-AB9B-D51E4C8A9D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4112" y="4653136"/>
            <a:ext cx="4176662" cy="936452"/>
          </a:xfrm>
        </p:spPr>
        <p:txBody>
          <a:bodyPr tIns="14400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Und hier steht bei Bedarf die </a:t>
            </a:r>
            <a:br>
              <a:rPr lang="de-DE" dirty="0"/>
            </a:br>
            <a:r>
              <a:rPr lang="de-DE" dirty="0"/>
              <a:t>Unterzeile zum Präsentationstitel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587EC42-A6D0-BB4A-929B-2751F1684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4112" y="2636837"/>
            <a:ext cx="4176662" cy="2016299"/>
          </a:xfrm>
        </p:spPr>
        <p:txBody>
          <a:bodyPr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HIERHIN KOMMT DER TITEL DER</a:t>
            </a:r>
            <a:br>
              <a:rPr lang="de-DE" dirty="0"/>
            </a:br>
            <a:r>
              <a:rPr lang="de-DE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23664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-Eröff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1EEEEC3-7753-FD48-ADF3-26D620DCA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77BB46-E36C-8A4C-BCF6-FD6B1B30D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D01630-22CE-0D43-AB13-DE2D89D3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2434" y="2492374"/>
            <a:ext cx="5904086" cy="3889375"/>
          </a:xfrm>
        </p:spPr>
        <p:txBody>
          <a:bodyPr tIns="360000" anchor="t" anchorCtr="0"/>
          <a:lstStyle>
            <a:lvl1pPr>
              <a:defRPr sz="4000"/>
            </a:lvl1pPr>
          </a:lstStyle>
          <a:p>
            <a:r>
              <a:rPr lang="de-DE" dirty="0"/>
              <a:t>KAPITEL-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C6B87A-70AB-084A-9817-622E95F1E3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92375"/>
            <a:ext cx="2599854" cy="3597275"/>
          </a:xfrm>
        </p:spPr>
        <p:txBody>
          <a:bodyPr/>
          <a:lstStyle>
            <a:lvl1pPr marL="0" indent="0" algn="r">
              <a:buNone/>
              <a:defRPr sz="10200" b="0" i="0">
                <a:solidFill>
                  <a:schemeClr val="bg1"/>
                </a:solidFill>
                <a:latin typeface="Hackman Ligh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76C4DA-4CA5-174A-B6E1-F213006E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0318-8726-4C4A-865F-583CEB6EAC81}" type="datetime1">
              <a:rPr lang="de-DE" smtClean="0"/>
              <a:t>14.03.24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7D81A4-DB9A-EE4F-B076-F5D51D8F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19F3E-99C8-BA42-9D5B-1AFC8653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68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F1CB7E-BD0F-6D49-94AC-7C8BFEA7A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73D18-1C33-3842-B0CC-26D907991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07C76-3E95-F143-A1B1-DD8939D7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0C78-BFAE-7446-9C5D-835FAA63F3E4}" type="datetime1">
              <a:rPr lang="de-DE" smtClean="0"/>
              <a:t>14.03.24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DA8F50-563C-A84D-ADA8-A21D92B0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9900444" y="3298032"/>
            <a:ext cx="4032250" cy="550862"/>
          </a:xfrm>
        </p:spPr>
        <p:txBody>
          <a:bodyPr anchor="ctr" anchorCtr="0"/>
          <a:lstStyle>
            <a:lvl1pPr algn="l">
              <a:defRPr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542F0-5120-6B45-8770-CA09E1D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1138" y="6377916"/>
            <a:ext cx="550862" cy="287611"/>
          </a:xfrm>
        </p:spPr>
        <p:txBody>
          <a:bodyPr anchor="b" anchorCtr="0"/>
          <a:lstStyle>
            <a:lvl1pPr algn="ctr">
              <a:defRPr b="1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pPr algn="ctr"/>
            <a:fld id="{AC538ED2-9D51-8D46-8851-4A5BFF98CE6E}" type="slidenum">
              <a:rPr lang="de-DE" smtClean="0"/>
              <a:pPr algn="ctr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16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Im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4DD1-902F-EA41-A8BA-629F8D2FE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5B909A-58C1-7D4B-AEB7-E7C6FAEFF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5912" y="2636837"/>
            <a:ext cx="3744144" cy="3744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944C9-F31E-344B-9343-635A32FF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2104" y="2636837"/>
            <a:ext cx="3743846" cy="3744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C9898D-16E4-7148-A5FB-33B0E49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63FC-01FF-BC4E-B821-400BE175A684}" type="datetime1">
              <a:rPr lang="de-DE" smtClean="0"/>
              <a:t>14.03.24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EE737-8960-D347-9050-1354D2F8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818DEA-DB3D-1547-B257-9CA0ACB7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5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6313-6C1C-9643-B1B1-50EBEA0493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2C85D5-5C97-494B-ADE7-1FD0534B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5DC7-46DD-C44E-A3FA-BDDCBDEA80E6}" type="datetime1">
              <a:rPr lang="de-DE" smtClean="0"/>
              <a:t>14.03.24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579500-6BD5-E740-B2BD-929034CB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D50487-B874-B54D-925D-D2704C12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4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2A0A08-761E-2645-A64A-43B04F97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0C78-D241-F44E-A328-05488C6290B2}" type="datetime1">
              <a:rPr lang="de-DE" smtClean="0"/>
              <a:t>14.03.24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9D45F-5B4D-D944-A45C-DFC9A538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B00824-E900-DE4E-9405-C82074EE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8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87E4FD-6472-8E40-B10D-6AB7C79DAF1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410B7B-068B-2049-B6EC-44AC95B55B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2755B2-9F78-1347-97E2-0724B195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913" y="1773362"/>
            <a:ext cx="7920038" cy="6475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 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844B3A-A61B-7B44-9A87-D9DE5DA4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5913" y="2636838"/>
            <a:ext cx="7920038" cy="3744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B9615-B958-D842-B41A-841BF8ABF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51584" y="7461448"/>
            <a:ext cx="2743200" cy="287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ira Light" pitchFamily="2" charset="77"/>
              </a:defRPr>
            </a:lvl1pPr>
          </a:lstStyle>
          <a:p>
            <a:fld id="{B52864A4-AE1D-0149-A1DA-B246783B0897}" type="datetime1">
              <a:rPr lang="de-DE" smtClean="0"/>
              <a:t>14.03.24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7A5DE-C680-7448-B583-6386B7121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-5400000">
            <a:off x="9900617" y="3297858"/>
            <a:ext cx="4031903" cy="55086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943E21-B19E-C849-9978-6AEF93A7C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38" y="6377916"/>
            <a:ext cx="550862" cy="287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="0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pPr algn="ctr"/>
            <a:fld id="{AC538ED2-9D51-8D46-8851-4A5BFF98CE6E}" type="slidenum">
              <a:rPr lang="de-DE" smtClean="0"/>
              <a:pPr algn="ct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09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52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Hackman Heavy" pitchFamily="2" charset="77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00000"/>
        </a:lnSpc>
        <a:spcBef>
          <a:spcPts val="600"/>
        </a:spcBef>
        <a:buFont typeface="Wingdings" pitchFamily="2" charset="2"/>
        <a:buChar char="§"/>
        <a:tabLst/>
        <a:defRPr sz="15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1pPr>
      <a:lvl2pPr marL="360363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itchFamily="2" charset="2"/>
        <a:buChar char="§"/>
        <a:tabLst/>
        <a:defRPr sz="15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2pPr>
      <a:lvl3pPr marL="539750" indent="-1397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3pPr>
      <a:lvl4pPr marL="712788" indent="-131763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4pPr>
      <a:lvl5pPr marL="892175" indent="-179388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userDrawn="1">
          <p15:clr>
            <a:srgbClr val="F26B43"/>
          </p15:clr>
        </p15:guide>
        <p15:guide id="6" pos="7106" userDrawn="1">
          <p15:clr>
            <a:srgbClr val="F26B43"/>
          </p15:clr>
        </p15:guide>
        <p15:guide id="7" orient="horz" pos="1117" userDrawn="1">
          <p15:clr>
            <a:srgbClr val="F26B43"/>
          </p15:clr>
        </p15:guide>
        <p15:guide id="8" pos="6788" userDrawn="1">
          <p15:clr>
            <a:srgbClr val="F26B43"/>
          </p15:clr>
        </p15:guide>
        <p15:guide id="9" pos="892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4201" userDrawn="1">
          <p15:clr>
            <a:srgbClr val="F26B43"/>
          </p15:clr>
        </p15:guide>
        <p15:guide id="12" pos="302" userDrawn="1">
          <p15:clr>
            <a:srgbClr val="F26B43"/>
          </p15:clr>
        </p15:guide>
        <p15:guide id="13" pos="7680" userDrawn="1">
          <p15:clr>
            <a:srgbClr val="F26B43"/>
          </p15:clr>
        </p15:guide>
        <p15:guide id="14" pos="1799" userDrawn="1">
          <p15:clr>
            <a:srgbClr val="F26B43"/>
          </p15:clr>
        </p15:guide>
        <p15:guide id="15" orient="horz" pos="1661" userDrawn="1">
          <p15:clr>
            <a:srgbClr val="F26B43"/>
          </p15:clr>
        </p15:guide>
        <p15:guide id="16" pos="7333" userDrawn="1">
          <p15:clr>
            <a:srgbClr val="F26B43"/>
          </p15:clr>
        </p15:guide>
        <p15:guide id="17" orient="horz" pos="35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kubernetes-advantages-and-disadvantag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84E93F-1A6B-BF41-B71E-476EDF1C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36" y="2348880"/>
            <a:ext cx="5739348" cy="3888431"/>
          </a:xfrm>
        </p:spPr>
        <p:txBody>
          <a:bodyPr/>
          <a:lstStyle/>
          <a:p>
            <a:r>
              <a:rPr lang="de-DE" dirty="0"/>
              <a:t>Running Open-Source </a:t>
            </a:r>
            <a:r>
              <a:rPr lang="de-DE" dirty="0" err="1"/>
              <a:t>Machine</a:t>
            </a:r>
            <a:r>
              <a:rPr lang="de-DE" dirty="0"/>
              <a:t>-Learning Models On-</a:t>
            </a:r>
            <a:r>
              <a:rPr lang="de-DE" dirty="0" err="1"/>
              <a:t>Premises</a:t>
            </a:r>
            <a:br>
              <a:rPr lang="de-DE" dirty="0"/>
            </a:br>
            <a:br>
              <a:rPr lang="de-DE" dirty="0"/>
            </a:br>
            <a:endParaRPr lang="de-DE" b="0" dirty="0">
              <a:latin typeface="Hackman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D9CC9-BAE7-247C-63BF-ECD27F109335}"/>
              </a:ext>
            </a:extLst>
          </p:cNvPr>
          <p:cNvSpPr txBox="1"/>
          <p:nvPr/>
        </p:nvSpPr>
        <p:spPr>
          <a:xfrm>
            <a:off x="5519936" y="465313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Malte Groth</a:t>
            </a:r>
          </a:p>
          <a:p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Cloud-agnostic deployment strategy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, </a:t>
            </a:r>
            <a:r>
              <a:rPr lang="de-DE" dirty="0" err="1"/>
              <a:t>tools</a:t>
            </a:r>
            <a:r>
              <a:rPr lang="de-DE" dirty="0"/>
              <a:t> and </a:t>
            </a:r>
            <a:r>
              <a:rPr lang="de-DE" dirty="0" err="1"/>
              <a:t>services</a:t>
            </a:r>
            <a:r>
              <a:rPr lang="de-DE" dirty="0"/>
              <a:t> in a </a:t>
            </a:r>
            <a:r>
              <a:rPr lang="de-DE" dirty="0" err="1"/>
              <a:t>way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migrate</a:t>
            </a:r>
            <a:r>
              <a:rPr lang="de-DE" dirty="0"/>
              <a:t> </a:t>
            </a:r>
            <a:r>
              <a:rPr lang="de-DE" dirty="0" err="1"/>
              <a:t>seamlessly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multiple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platforms</a:t>
            </a:r>
            <a:r>
              <a:rPr lang="de-DE" dirty="0"/>
              <a:t> and on-</a:t>
            </a:r>
            <a:r>
              <a:rPr lang="de-DE" dirty="0" err="1"/>
              <a:t>premises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10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54DC9-2D76-6F5A-3E7B-8D3A2862F3B4}"/>
              </a:ext>
            </a:extLst>
          </p:cNvPr>
          <p:cNvSpPr/>
          <p:nvPr/>
        </p:nvSpPr>
        <p:spPr>
          <a:xfrm>
            <a:off x="5519788" y="4487755"/>
            <a:ext cx="1296144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8F1288-8095-1450-808F-913D2C39951E}"/>
              </a:ext>
            </a:extLst>
          </p:cNvPr>
          <p:cNvSpPr/>
          <p:nvPr/>
        </p:nvSpPr>
        <p:spPr>
          <a:xfrm>
            <a:off x="2111402" y="5094522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A976A-DB74-DF2F-47F5-6B12EB83AC4D}"/>
              </a:ext>
            </a:extLst>
          </p:cNvPr>
          <p:cNvSpPr/>
          <p:nvPr/>
        </p:nvSpPr>
        <p:spPr>
          <a:xfrm>
            <a:off x="2133682" y="3992145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GCP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ABADEC-CE23-FCF1-D420-0D6BFC901BC2}"/>
              </a:ext>
            </a:extLst>
          </p:cNvPr>
          <p:cNvSpPr/>
          <p:nvPr/>
        </p:nvSpPr>
        <p:spPr>
          <a:xfrm>
            <a:off x="7716043" y="3647801"/>
            <a:ext cx="1296144" cy="647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On-Prem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4053E-06C2-1E6E-8F4E-94A42F5CD8DB}"/>
              </a:ext>
            </a:extLst>
          </p:cNvPr>
          <p:cNvSpPr/>
          <p:nvPr/>
        </p:nvSpPr>
        <p:spPr>
          <a:xfrm>
            <a:off x="7716043" y="5701971"/>
            <a:ext cx="1296144" cy="647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On-Prem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2862-B5E1-84AD-BABB-33BBFC454A88}"/>
              </a:ext>
            </a:extLst>
          </p:cNvPr>
          <p:cNvSpPr/>
          <p:nvPr/>
        </p:nvSpPr>
        <p:spPr>
          <a:xfrm>
            <a:off x="3539779" y="5874195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B46E66-5C51-2D47-09F8-C81355CBD85A}"/>
              </a:ext>
            </a:extLst>
          </p:cNvPr>
          <p:cNvCxnSpPr>
            <a:cxnSpLocks/>
            <a:stCxn id="6" idx="1"/>
            <a:endCxn id="13" idx="3"/>
          </p:cNvCxnSpPr>
          <p:nvPr/>
        </p:nvCxnSpPr>
        <p:spPr>
          <a:xfrm flipH="1" flipV="1">
            <a:off x="4762913" y="3553422"/>
            <a:ext cx="756875" cy="1330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2618B-52A4-1563-1D82-FA3671C0ACFF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429826" y="4315908"/>
            <a:ext cx="2089962" cy="5678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689BE7-17B8-640C-15DE-809F2452719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3407546" y="4883799"/>
            <a:ext cx="2112242" cy="53448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4EA98C-34E6-8649-C1AD-A903CAD77B54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4835923" y="4883799"/>
            <a:ext cx="683865" cy="131415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E50374-1229-BB52-0C48-0EB53EE4FBC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6815932" y="3971564"/>
            <a:ext cx="900111" cy="91223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49E791-41E5-2819-DC32-BB75FFCB82EE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6815932" y="4883799"/>
            <a:ext cx="900111" cy="114193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75789-46D9-8AFE-A0DA-69784C01907D}"/>
              </a:ext>
            </a:extLst>
          </p:cNvPr>
          <p:cNvSpPr/>
          <p:nvPr/>
        </p:nvSpPr>
        <p:spPr>
          <a:xfrm>
            <a:off x="3466769" y="3229659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52078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…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key</a:t>
            </a:r>
            <a:r>
              <a:rPr lang="de-DE" sz="1600" dirty="0"/>
              <a:t> </a:t>
            </a:r>
            <a:r>
              <a:rPr lang="de-DE" sz="1600" dirty="0" err="1"/>
              <a:t>technology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implementing</a:t>
            </a:r>
            <a:r>
              <a:rPr lang="de-DE" sz="1600" dirty="0"/>
              <a:t> a </a:t>
            </a:r>
            <a:r>
              <a:rPr lang="de-DE" sz="1600" dirty="0" err="1"/>
              <a:t>cloud-agnostic</a:t>
            </a:r>
            <a:r>
              <a:rPr lang="de-DE" sz="1600" dirty="0"/>
              <a:t> </a:t>
            </a:r>
            <a:r>
              <a:rPr lang="de-DE" sz="1600" dirty="0" err="1"/>
              <a:t>deployment</a:t>
            </a:r>
            <a:r>
              <a:rPr lang="de-DE" sz="1600" dirty="0"/>
              <a:t> </a:t>
            </a:r>
            <a:r>
              <a:rPr lang="de-DE" sz="1600" dirty="0" err="1"/>
              <a:t>strategy</a:t>
            </a:r>
            <a:r>
              <a:rPr lang="de-DE" sz="1600" dirty="0"/>
              <a:t> </a:t>
            </a:r>
            <a:r>
              <a:rPr lang="de-DE" sz="1600" dirty="0" err="1"/>
              <a:t>because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endParaRPr lang="de-DE" sz="1600" dirty="0"/>
          </a:p>
          <a:p>
            <a:r>
              <a:rPr lang="de-DE" sz="1600" b="1" dirty="0" err="1"/>
              <a:t>abstracts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underlying</a:t>
            </a:r>
            <a:r>
              <a:rPr lang="de-DE" sz="1600" dirty="0"/>
              <a:t> </a:t>
            </a:r>
            <a:r>
              <a:rPr lang="de-DE" sz="1600" dirty="0" err="1"/>
              <a:t>infrastructure</a:t>
            </a:r>
            <a:endParaRPr lang="de-DE" sz="1600" dirty="0"/>
          </a:p>
          <a:p>
            <a:r>
              <a:rPr lang="de-DE" sz="1600" dirty="0" err="1"/>
              <a:t>has</a:t>
            </a:r>
            <a:r>
              <a:rPr lang="de-DE" sz="1600" dirty="0"/>
              <a:t> a </a:t>
            </a:r>
            <a:r>
              <a:rPr lang="de-DE" sz="1600" b="1" dirty="0" err="1"/>
              <a:t>consistent</a:t>
            </a:r>
            <a:r>
              <a:rPr lang="de-DE" sz="1600" dirty="0"/>
              <a:t> </a:t>
            </a:r>
            <a:r>
              <a:rPr lang="de-DE" sz="1600" dirty="0" err="1"/>
              <a:t>tooling</a:t>
            </a:r>
            <a:r>
              <a:rPr lang="de-DE" sz="1600" dirty="0"/>
              <a:t> and </a:t>
            </a:r>
            <a:r>
              <a:rPr lang="de-DE" sz="1600" dirty="0" err="1"/>
              <a:t>user</a:t>
            </a:r>
            <a:r>
              <a:rPr lang="de-DE" sz="1600" dirty="0"/>
              <a:t> interface </a:t>
            </a:r>
          </a:p>
          <a:p>
            <a:r>
              <a:rPr lang="de-DE" sz="1600" dirty="0" err="1"/>
              <a:t>provides</a:t>
            </a:r>
            <a:r>
              <a:rPr lang="de-DE" sz="1600" dirty="0"/>
              <a:t> </a:t>
            </a:r>
            <a:r>
              <a:rPr lang="de-DE" sz="1600" b="1" dirty="0" err="1"/>
              <a:t>scaling</a:t>
            </a:r>
            <a:r>
              <a:rPr lang="de-DE" sz="1600" b="1" dirty="0"/>
              <a:t> at </a:t>
            </a:r>
            <a:r>
              <a:rPr lang="de-DE" sz="1600" b="1" dirty="0" err="1"/>
              <a:t>ease</a:t>
            </a:r>
            <a:endParaRPr lang="de-DE" sz="1600" b="1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"</a:t>
            </a:r>
            <a:r>
              <a:rPr lang="de-DE" sz="1600" dirty="0" err="1"/>
              <a:t>Kubernetes</a:t>
            </a:r>
            <a:r>
              <a:rPr lang="de-DE" sz="1600" dirty="0"/>
              <a:t> (k8s) </a:t>
            </a:r>
            <a:r>
              <a:rPr lang="de-DE" sz="1600" dirty="0" err="1"/>
              <a:t>is</a:t>
            </a:r>
            <a:r>
              <a:rPr lang="de-DE" sz="1600" dirty="0"/>
              <a:t> a ...</a:t>
            </a:r>
          </a:p>
          <a:p>
            <a:r>
              <a:rPr lang="de-DE" sz="1600" b="1" dirty="0"/>
              <a:t>open-source</a:t>
            </a:r>
          </a:p>
          <a:p>
            <a:r>
              <a:rPr lang="de-DE" sz="1600" b="1" dirty="0" err="1"/>
              <a:t>container</a:t>
            </a:r>
            <a:r>
              <a:rPr lang="de-DE" sz="1600" dirty="0"/>
              <a:t> </a:t>
            </a:r>
            <a:r>
              <a:rPr lang="de-DE" sz="1600" dirty="0" err="1"/>
              <a:t>orchestration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endParaRPr lang="de-DE" sz="1600" dirty="0"/>
          </a:p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b="1" dirty="0" err="1"/>
              <a:t>automating</a:t>
            </a:r>
            <a:r>
              <a:rPr lang="de-DE" sz="1600" dirty="0"/>
              <a:t> </a:t>
            </a:r>
            <a:r>
              <a:rPr lang="de-DE" sz="1600" dirty="0" err="1"/>
              <a:t>software</a:t>
            </a:r>
            <a:r>
              <a:rPr lang="de-DE" sz="1600" dirty="0"/>
              <a:t> </a:t>
            </a:r>
            <a:r>
              <a:rPr lang="de-DE" sz="1600" dirty="0" err="1"/>
              <a:t>deployment</a:t>
            </a:r>
            <a:r>
              <a:rPr lang="de-DE" sz="1600" dirty="0"/>
              <a:t>, </a:t>
            </a:r>
            <a:r>
              <a:rPr lang="de-DE" sz="1600" b="1" dirty="0" err="1"/>
              <a:t>scaling</a:t>
            </a:r>
            <a:r>
              <a:rPr lang="de-DE" sz="1600" dirty="0"/>
              <a:t> and </a:t>
            </a:r>
            <a:r>
              <a:rPr lang="de-DE" sz="1600" dirty="0" err="1"/>
              <a:t>management</a:t>
            </a:r>
            <a:r>
              <a:rPr lang="de-DE" sz="1600" dirty="0"/>
              <a:t>."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6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12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B4EC2-0E7A-D8A8-67E7-7114B2DC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Kubernetes Cluster simplified and from a user perspective: </a:t>
            </a:r>
          </a:p>
          <a:p>
            <a:pPr marL="0" indent="0">
              <a:buNone/>
            </a:pPr>
            <a:r>
              <a:rPr lang="en-GB" sz="1600" dirty="0"/>
              <a:t>web service that can be used to manage and automate processes on many computers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D68E8D-1C96-CDC4-AA25-3F5C1223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1624" y="3413272"/>
            <a:ext cx="7128792" cy="33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3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Running Open-Source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Machine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-Learning Models On-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Premises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Kubernetes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3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</a:t>
            </a:r>
            <a:r>
              <a:rPr lang="en-GB" dirty="0"/>
              <a:t>S</a:t>
            </a:r>
            <a:r>
              <a:rPr lang="en-DE" dirty="0"/>
              <a:t>erve: Model Inference Platform on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sz="1600" b="1" i="0" dirty="0" err="1">
                <a:effectLst/>
                <a:latin typeface="Saira Light" pitchFamily="2" charset="77"/>
              </a:rPr>
              <a:t>KServe</a:t>
            </a:r>
            <a:endParaRPr lang="en-GB" sz="1600" b="1" i="0" dirty="0">
              <a:effectLst/>
              <a:latin typeface="Saira Light" pitchFamily="2" charset="77"/>
            </a:endParaRPr>
          </a:p>
          <a:p>
            <a:r>
              <a:rPr lang="en-GB" sz="1600" b="1" dirty="0">
                <a:latin typeface="Saira Light" pitchFamily="2" charset="77"/>
              </a:rPr>
              <a:t>o</a:t>
            </a:r>
            <a:r>
              <a:rPr lang="en-GB" sz="1600" b="1" i="0" dirty="0">
                <a:effectLst/>
                <a:latin typeface="Saira Light" pitchFamily="2" charset="77"/>
              </a:rPr>
              <a:t>ffers (auto)scaling</a:t>
            </a:r>
            <a:r>
              <a:rPr lang="en-GB" sz="1600" i="0" dirty="0">
                <a:effectLst/>
                <a:latin typeface="Saira Light" pitchFamily="2" charset="77"/>
              </a:rPr>
              <a:t>, e.g.</a:t>
            </a:r>
          </a:p>
          <a:p>
            <a:pPr lvl="1"/>
            <a:r>
              <a:rPr lang="en-GB" sz="1600" dirty="0">
                <a:latin typeface="Saira Light" pitchFamily="2" charset="77"/>
              </a:rPr>
              <a:t>if number of requests increases</a:t>
            </a:r>
          </a:p>
          <a:p>
            <a:pPr lvl="1"/>
            <a:r>
              <a:rPr lang="en-GB" sz="1600" i="0" dirty="0">
                <a:effectLst/>
                <a:latin typeface="Saira Light" pitchFamily="2" charset="77"/>
              </a:rPr>
              <a:t>if there is no load </a:t>
            </a:r>
            <a:r>
              <a:rPr lang="en-GB" sz="1600" dirty="0">
                <a:latin typeface="Saira Light" pitchFamily="2" charset="77"/>
              </a:rPr>
              <a:t>at all (scale to zero)</a:t>
            </a:r>
          </a:p>
          <a:p>
            <a:r>
              <a:rPr lang="en-GB" sz="1600" b="1" dirty="0">
                <a:latin typeface="Saira Light" pitchFamily="2" charset="77"/>
              </a:rPr>
              <a:t>s</a:t>
            </a:r>
            <a:r>
              <a:rPr lang="en-GB" sz="1600" b="1" i="0" dirty="0">
                <a:effectLst/>
                <a:latin typeface="Saira Light" pitchFamily="2" charset="77"/>
              </a:rPr>
              <a:t>tandardized inference protocol </a:t>
            </a:r>
            <a:r>
              <a:rPr lang="en-GB" sz="1600" i="0" dirty="0">
                <a:effectLst/>
                <a:latin typeface="Saira Light" pitchFamily="2" charset="77"/>
              </a:rPr>
              <a:t>across </a:t>
            </a:r>
            <a:r>
              <a:rPr lang="en-GB" sz="1600" dirty="0">
                <a:latin typeface="Saira Light" pitchFamily="2" charset="77"/>
              </a:rPr>
              <a:t>ML frameworks and Model Serving Runtimes</a:t>
            </a:r>
          </a:p>
          <a:p>
            <a:r>
              <a:rPr lang="en-GB" sz="1600" b="1" dirty="0">
                <a:latin typeface="Saira Light" pitchFamily="2" charset="77"/>
              </a:rPr>
              <a:t>s</a:t>
            </a:r>
            <a:r>
              <a:rPr lang="en-GB" sz="1600" b="1" i="0" dirty="0">
                <a:effectLst/>
                <a:latin typeface="Saira Light" pitchFamily="2" charset="77"/>
              </a:rPr>
              <a:t>implifies</a:t>
            </a:r>
            <a:r>
              <a:rPr lang="en-GB" sz="1600" i="0" dirty="0">
                <a:effectLst/>
                <a:latin typeface="Saira Light" pitchFamily="2" charset="77"/>
              </a:rPr>
              <a:t> model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48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Running Open-Source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Machine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-Learning Models On-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Premises</a:t>
            </a:r>
            <a:br>
              <a:rPr lang="de-DE" dirty="0"/>
            </a:br>
            <a:r>
              <a:rPr lang="de-DE" dirty="0"/>
              <a:t>In Practice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51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Steps to run a Model for </a:t>
            </a:r>
            <a:r>
              <a:rPr lang="en-GB" dirty="0" err="1"/>
              <a:t>ImageClassification</a:t>
            </a:r>
            <a:r>
              <a:rPr lang="en-GB" dirty="0"/>
              <a:t> from </a:t>
            </a:r>
            <a:r>
              <a:rPr lang="en-GB" dirty="0" err="1"/>
              <a:t>torch.hub</a:t>
            </a:r>
            <a:r>
              <a:rPr lang="en-GB" dirty="0"/>
              <a:t> on Kubernetes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b="1" dirty="0"/>
              <a:t>Setup:</a:t>
            </a:r>
          </a:p>
          <a:p>
            <a:r>
              <a:rPr lang="de-DE" sz="1600" dirty="0" err="1"/>
              <a:t>local</a:t>
            </a:r>
            <a:r>
              <a:rPr lang="de-DE" sz="1600" dirty="0"/>
              <a:t> </a:t>
            </a:r>
            <a:r>
              <a:rPr lang="de-DE" sz="1600" dirty="0" err="1"/>
              <a:t>Kubernetes</a:t>
            </a:r>
            <a:r>
              <a:rPr lang="de-DE" sz="1600" dirty="0"/>
              <a:t>-Cluster </a:t>
            </a: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Minikube</a:t>
            </a:r>
            <a:endParaRPr lang="de-DE" sz="1600" dirty="0"/>
          </a:p>
          <a:p>
            <a:r>
              <a:rPr lang="de-DE" sz="1600" dirty="0" err="1"/>
              <a:t>KServe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already</a:t>
            </a:r>
            <a:r>
              <a:rPr lang="de-DE" sz="1600" dirty="0"/>
              <a:t> </a:t>
            </a:r>
            <a:r>
              <a:rPr lang="de-DE" sz="1600" dirty="0" err="1"/>
              <a:t>installed</a:t>
            </a:r>
            <a:endParaRPr lang="de-DE" sz="1600" dirty="0"/>
          </a:p>
          <a:p>
            <a:r>
              <a:rPr lang="de-DE" sz="1600" dirty="0"/>
              <a:t>Model </a:t>
            </a:r>
            <a:r>
              <a:rPr lang="de-DE" sz="1600" dirty="0" err="1"/>
              <a:t>for</a:t>
            </a:r>
            <a:r>
              <a:rPr lang="de-DE" sz="1600" dirty="0"/>
              <a:t> Image Recognition: resnet18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torch.hub</a:t>
            </a:r>
            <a:endParaRPr lang="de-DE" sz="1600" dirty="0"/>
          </a:p>
          <a:p>
            <a:r>
              <a:rPr lang="de-DE" sz="1600" dirty="0"/>
              <a:t>Model </a:t>
            </a:r>
            <a:r>
              <a:rPr lang="de-DE" sz="1600" dirty="0" err="1"/>
              <a:t>files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already</a:t>
            </a:r>
            <a:r>
              <a:rPr lang="de-DE" sz="1600" dirty="0"/>
              <a:t> </a:t>
            </a:r>
            <a:r>
              <a:rPr lang="de-DE" sz="1600" dirty="0" err="1"/>
              <a:t>downloaded</a:t>
            </a:r>
            <a:endParaRPr lang="de-DE" sz="1600" dirty="0"/>
          </a:p>
          <a:p>
            <a:pPr marL="0" indent="0">
              <a:buNone/>
            </a:pPr>
            <a:endParaRPr lang="de-DE" sz="1600" b="1" dirty="0"/>
          </a:p>
          <a:p>
            <a:pPr marL="0" indent="0">
              <a:buNone/>
            </a:pPr>
            <a:r>
              <a:rPr lang="de-DE" sz="1600" b="1" dirty="0" err="1"/>
              <a:t>Steps</a:t>
            </a:r>
            <a:r>
              <a:rPr lang="de-DE" sz="1600" b="1" dirty="0"/>
              <a:t>:</a:t>
            </a:r>
          </a:p>
          <a:p>
            <a:r>
              <a:rPr lang="de-DE" sz="1600" dirty="0" err="1"/>
              <a:t>Preparing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files</a:t>
            </a:r>
            <a:r>
              <a:rPr lang="de-DE" sz="1600" dirty="0"/>
              <a:t>: </a:t>
            </a:r>
            <a:r>
              <a:rPr lang="de-DE" sz="1600" dirty="0" err="1"/>
              <a:t>create</a:t>
            </a:r>
            <a:r>
              <a:rPr lang="de-DE" sz="1600" dirty="0"/>
              <a:t> a MAR </a:t>
            </a:r>
            <a:r>
              <a:rPr lang="de-DE" sz="1600" dirty="0" err="1"/>
              <a:t>file</a:t>
            </a:r>
            <a:r>
              <a:rPr lang="de-DE" sz="1600" dirty="0"/>
              <a:t> so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torchserve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  <a:p>
            <a:r>
              <a:rPr lang="de-DE" sz="1600" dirty="0" err="1"/>
              <a:t>Uploading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MAR </a:t>
            </a:r>
            <a:r>
              <a:rPr lang="de-DE" sz="1600" dirty="0" err="1"/>
              <a:t>file</a:t>
            </a:r>
            <a:r>
              <a:rPr lang="de-DE" sz="1600" dirty="0"/>
              <a:t> </a:t>
            </a:r>
          </a:p>
          <a:p>
            <a:r>
              <a:rPr lang="de-DE" sz="1600" dirty="0" err="1"/>
              <a:t>Creating</a:t>
            </a:r>
            <a:r>
              <a:rPr lang="de-DE" sz="1600" dirty="0"/>
              <a:t> an </a:t>
            </a:r>
            <a:r>
              <a:rPr lang="de-DE" sz="1600" dirty="0" err="1"/>
              <a:t>InferenceService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references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location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and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serving</a:t>
            </a:r>
            <a:r>
              <a:rPr lang="de-DE" sz="1600" dirty="0"/>
              <a:t> </a:t>
            </a:r>
            <a:r>
              <a:rPr lang="de-DE" sz="1600" dirty="0" err="1"/>
              <a:t>runtime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endParaRPr lang="de-DE" sz="1600" dirty="0"/>
          </a:p>
          <a:p>
            <a:r>
              <a:rPr lang="de-DE" sz="1600" dirty="0" err="1"/>
              <a:t>Preparing</a:t>
            </a:r>
            <a:r>
              <a:rPr lang="de-DE" sz="1600" dirty="0"/>
              <a:t> </a:t>
            </a:r>
            <a:r>
              <a:rPr lang="de-DE" sz="1600" dirty="0" err="1"/>
              <a:t>images</a:t>
            </a:r>
            <a:r>
              <a:rPr lang="de-DE" sz="1600" dirty="0"/>
              <a:t> and </a:t>
            </a:r>
            <a:r>
              <a:rPr lang="de-DE" sz="1600" dirty="0" err="1"/>
              <a:t>classifying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 via HTTP </a:t>
            </a:r>
            <a:r>
              <a:rPr lang="de-DE" sz="1600" dirty="0" err="1"/>
              <a:t>requests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14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i="0" dirty="0">
                <a:effectLst/>
                <a:latin typeface="Saira Light" pitchFamily="2" charset="77"/>
              </a:rPr>
              <a:t>Open-Source Machine-Learning Models have a lot of advantages.</a:t>
            </a:r>
          </a:p>
          <a:p>
            <a:r>
              <a:rPr lang="en-GB" sz="1600" i="0" dirty="0">
                <a:effectLst/>
                <a:latin typeface="Saira Light" pitchFamily="2" charset="77"/>
              </a:rPr>
              <a:t>There are many reasons why it may be appropriate or even necessary to deploy models on-premise for a medical use case.</a:t>
            </a:r>
          </a:p>
          <a:p>
            <a:r>
              <a:rPr lang="en-GB" sz="1600" i="0" dirty="0">
                <a:effectLst/>
                <a:latin typeface="Saira Light" pitchFamily="2" charset="77"/>
              </a:rPr>
              <a:t>You can gain high flexibility by choosing a cloud-agnostic approach.</a:t>
            </a:r>
          </a:p>
          <a:p>
            <a:r>
              <a:rPr lang="en-GB" sz="1600" i="0" dirty="0">
                <a:effectLst/>
                <a:latin typeface="Saira Light" pitchFamily="2" charset="77"/>
              </a:rPr>
              <a:t>Kubernetes is a key technology for implementing a cloud-agnostic deployment strategy.</a:t>
            </a:r>
          </a:p>
          <a:p>
            <a:r>
              <a:rPr lang="en-GB" sz="1600" i="0" dirty="0" err="1">
                <a:effectLst/>
                <a:latin typeface="Saira Light" pitchFamily="2" charset="77"/>
              </a:rPr>
              <a:t>KServe</a:t>
            </a:r>
            <a:r>
              <a:rPr lang="en-GB" sz="1600" i="0" dirty="0">
                <a:effectLst/>
                <a:latin typeface="Saira Light" pitchFamily="2" charset="77"/>
              </a:rPr>
              <a:t> is a inference platform suited for deploying models in production on Kubernetes.</a:t>
            </a:r>
          </a:p>
          <a:p>
            <a:pPr marL="0" indent="0" algn="l">
              <a:buNone/>
            </a:pPr>
            <a:endParaRPr lang="en-GB" i="0" dirty="0">
              <a:effectLst/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93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 for your attention</a:t>
            </a: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41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681E-9876-3CE0-5C14-A0243D9F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9513-0D3C-C6F4-DB3C-1DF31CDA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High Availability: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clusters consists of </a:t>
            </a:r>
            <a:r>
              <a:rPr lang="en-GB" b="0" i="0" dirty="0">
                <a:effectLst/>
                <a:latin typeface="Saira Light" pitchFamily="2" charset="77"/>
              </a:rPr>
              <a:t>multiple nodes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K8s controllers enable service (pod) replication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controllers provide s</a:t>
            </a:r>
            <a:r>
              <a:rPr lang="en-GB" b="0" i="0" dirty="0">
                <a:effectLst/>
                <a:latin typeface="Saira Light" pitchFamily="2" charset="77"/>
              </a:rPr>
              <a:t>elf-healing mechanisms</a:t>
            </a:r>
          </a:p>
          <a:p>
            <a:pPr marL="457200" lvl="1" indent="0" algn="l">
              <a:buNone/>
            </a:pPr>
            <a:endParaRPr lang="en-GB" b="0" i="0" dirty="0">
              <a:effectLst/>
              <a:latin typeface="Saira Ligh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Resource Efficiency: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comes with a p</a:t>
            </a:r>
            <a:r>
              <a:rPr lang="en-GB" b="0" i="0" dirty="0">
                <a:effectLst/>
                <a:latin typeface="Saira Light" pitchFamily="2" charset="77"/>
              </a:rPr>
              <a:t>owerful </a:t>
            </a:r>
            <a:r>
              <a:rPr lang="en-GB" dirty="0">
                <a:latin typeface="Saira Light" pitchFamily="2" charset="77"/>
              </a:rPr>
              <a:t>s</a:t>
            </a:r>
            <a:r>
              <a:rPr lang="en-GB" b="0" i="0" dirty="0">
                <a:effectLst/>
                <a:latin typeface="Saira Light" pitchFamily="2" charset="77"/>
              </a:rPr>
              <a:t>cheduling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b="0" i="0" dirty="0">
                <a:effectLst/>
                <a:latin typeface="Saira Light" pitchFamily="2" charset="77"/>
              </a:rPr>
              <a:t>Link: </a:t>
            </a:r>
            <a:r>
              <a:rPr lang="en-GB" b="0" i="0" u="sng" dirty="0">
                <a:effectLst/>
                <a:latin typeface="Saira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https://dzone.com/articles/kubernetes-advantages-and-disadvantages</a:t>
            </a:r>
            <a:endParaRPr lang="en-DE" dirty="0"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31C97-8986-0706-3F33-A1311C18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AE74E-55D2-6A01-034E-37A4EE1F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05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FA-643C-830D-1D55-DDE72BC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This talk in one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0C18F-58E4-846E-8C18-B422591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C16BE-89D6-B07B-C043-4F593590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2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CE77E-39D5-7C86-21CA-6BA19CDE3748}"/>
              </a:ext>
            </a:extLst>
          </p:cNvPr>
          <p:cNvSpPr/>
          <p:nvPr/>
        </p:nvSpPr>
        <p:spPr>
          <a:xfrm>
            <a:off x="9624653" y="4203042"/>
            <a:ext cx="1368152" cy="7921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ModelHubs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9B4A1-BBFC-CBC4-0013-A2A6503DC812}"/>
              </a:ext>
            </a:extLst>
          </p:cNvPr>
          <p:cNvSpPr/>
          <p:nvPr/>
        </p:nvSpPr>
        <p:spPr>
          <a:xfrm>
            <a:off x="2063553" y="3203684"/>
            <a:ext cx="6912768" cy="3174232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02CD3-831F-73C7-0BB9-8778AC6099B3}"/>
              </a:ext>
            </a:extLst>
          </p:cNvPr>
          <p:cNvSpPr txBox="1"/>
          <p:nvPr/>
        </p:nvSpPr>
        <p:spPr>
          <a:xfrm>
            <a:off x="7089565" y="32965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on-premises infrastructure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688BD-BEB7-8C3C-CDB1-1A522F7F6383}"/>
              </a:ext>
            </a:extLst>
          </p:cNvPr>
          <p:cNvSpPr/>
          <p:nvPr/>
        </p:nvSpPr>
        <p:spPr>
          <a:xfrm>
            <a:off x="2653342" y="3619720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9FC2FA-AA9A-FA62-7E84-94D899653748}"/>
              </a:ext>
            </a:extLst>
          </p:cNvPr>
          <p:cNvSpPr/>
          <p:nvPr/>
        </p:nvSpPr>
        <p:spPr>
          <a:xfrm>
            <a:off x="5303912" y="4221816"/>
            <a:ext cx="1332147" cy="754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1BE7A-62C8-3003-902B-56F585F444C5}"/>
              </a:ext>
            </a:extLst>
          </p:cNvPr>
          <p:cNvSpPr/>
          <p:nvPr/>
        </p:nvSpPr>
        <p:spPr>
          <a:xfrm>
            <a:off x="5303913" y="4976430"/>
            <a:ext cx="2772307" cy="64179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ModelServingRuntime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CCA99-3E3D-1C6E-9708-BD4D812C17AF}"/>
              </a:ext>
            </a:extLst>
          </p:cNvPr>
          <p:cNvSpPr/>
          <p:nvPr/>
        </p:nvSpPr>
        <p:spPr>
          <a:xfrm>
            <a:off x="6636060" y="4221817"/>
            <a:ext cx="1440160" cy="7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BAB6DD-1BFA-EF03-B20A-E0D9878478DE}"/>
              </a:ext>
            </a:extLst>
          </p:cNvPr>
          <p:cNvSpPr/>
          <p:nvPr/>
        </p:nvSpPr>
        <p:spPr>
          <a:xfrm>
            <a:off x="2662296" y="4511431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886CDF-686C-5A23-FD17-C03D4ACBF4F1}"/>
              </a:ext>
            </a:extLst>
          </p:cNvPr>
          <p:cNvSpPr/>
          <p:nvPr/>
        </p:nvSpPr>
        <p:spPr>
          <a:xfrm>
            <a:off x="2667169" y="5418146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48CBD16-8963-F4E9-D572-1732A38E647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833822" y="3899089"/>
            <a:ext cx="1470090" cy="7000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AE7CAC-675C-01CB-4ABA-5306F697B9EF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 flipV="1">
            <a:off x="3842776" y="4599123"/>
            <a:ext cx="1461136" cy="1916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2DCBEF-B910-4066-8FC2-7A6802991EF2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3847649" y="4599123"/>
            <a:ext cx="1456263" cy="109839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6E4D563-AE2E-56C6-1810-32540243345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8076220" y="4599123"/>
            <a:ext cx="154843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F146D4-DBC1-95B6-7302-38506D4B4CA8}"/>
              </a:ext>
            </a:extLst>
          </p:cNvPr>
          <p:cNvSpPr txBox="1"/>
          <p:nvPr/>
        </p:nvSpPr>
        <p:spPr>
          <a:xfrm>
            <a:off x="4625057" y="421626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5844B-E72E-1ECE-5FC4-6BEDA8E6B893}"/>
              </a:ext>
            </a:extLst>
          </p:cNvPr>
          <p:cNvSpPr txBox="1"/>
          <p:nvPr/>
        </p:nvSpPr>
        <p:spPr>
          <a:xfrm>
            <a:off x="4621239" y="4693826"/>
            <a:ext cx="78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gRPC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AFCEA1-9D14-FCB7-F407-CA0256DD9A65}"/>
              </a:ext>
            </a:extLst>
          </p:cNvPr>
          <p:cNvSpPr txBox="1"/>
          <p:nvPr/>
        </p:nvSpPr>
        <p:spPr>
          <a:xfrm>
            <a:off x="1196508" y="2453256"/>
            <a:ext cx="994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“Providing access to Open-Source Machine-learning Models via self-hosted Web-Services for Inference”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310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InferenceServices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 Inference APIs out-of-the-box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 multiple ML frameworks/Model Serving Runtimes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 for obtaining models from different storage locations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 Autoscaling, incl. Scale-To-Zero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"Since your model is being deployed as an </a:t>
            </a:r>
            <a:r>
              <a:rPr lang="en-GB" dirty="0" err="1"/>
              <a:t>InferenceService</a:t>
            </a:r>
            <a:r>
              <a:rPr lang="en-GB" dirty="0"/>
              <a:t>, not a raw Kubernetes Service, you just need to provide the storage location of the model and it gets some super powers out of the box </a:t>
            </a:r>
            <a:r>
              <a:rPr lang="en-DE" dirty="0"/>
              <a:t>🚀."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902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InferenceService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21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23CAC7-0DFD-B822-52BA-510762A948FA}"/>
              </a:ext>
            </a:extLst>
          </p:cNvPr>
          <p:cNvSpPr/>
          <p:nvPr/>
        </p:nvSpPr>
        <p:spPr>
          <a:xfrm>
            <a:off x="4871864" y="3284984"/>
            <a:ext cx="792088" cy="1584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E9D3-9407-0FD1-8F47-2090EDAC80B4}"/>
              </a:ext>
            </a:extLst>
          </p:cNvPr>
          <p:cNvSpPr/>
          <p:nvPr/>
        </p:nvSpPr>
        <p:spPr>
          <a:xfrm>
            <a:off x="6096000" y="3284984"/>
            <a:ext cx="1440160" cy="158417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MSR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717DA-BE35-FD8D-8ADD-DB4DA57680A1}"/>
              </a:ext>
            </a:extLst>
          </p:cNvPr>
          <p:cNvSpPr/>
          <p:nvPr/>
        </p:nvSpPr>
        <p:spPr>
          <a:xfrm>
            <a:off x="6095852" y="5088320"/>
            <a:ext cx="1440160" cy="6417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DAE5-6FF1-D5BF-F828-F0605116E1AF}"/>
              </a:ext>
            </a:extLst>
          </p:cNvPr>
          <p:cNvSpPr/>
          <p:nvPr/>
        </p:nvSpPr>
        <p:spPr>
          <a:xfrm>
            <a:off x="4367808" y="2924944"/>
            <a:ext cx="3672408" cy="302433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B7C8-B09D-860A-FB87-164590B2E6BA}"/>
              </a:ext>
            </a:extLst>
          </p:cNvPr>
          <p:cNvSpPr/>
          <p:nvPr/>
        </p:nvSpPr>
        <p:spPr>
          <a:xfrm>
            <a:off x="8553610" y="5088320"/>
            <a:ext cx="1440160" cy="6417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Storage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84548-95F8-2AB6-84AC-517F2049A63E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7536012" y="5409220"/>
            <a:ext cx="1017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769CED-D2F8-AA11-0FA1-408FB83CB3D5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815932" y="4869160"/>
            <a:ext cx="148" cy="21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5B06AF-FB8B-C7ED-17B1-22D3C6CECD7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663952" y="4077072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A087C-6B3D-8D96-6F5D-3B07B2B9D667}"/>
              </a:ext>
            </a:extLst>
          </p:cNvPr>
          <p:cNvCxnSpPr>
            <a:endCxn id="6" idx="1"/>
          </p:cNvCxnSpPr>
          <p:nvPr/>
        </p:nvCxnSpPr>
        <p:spPr>
          <a:xfrm>
            <a:off x="2927648" y="4077072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29F8A9-2A22-A610-1EB8-0F6FDB4C764E}"/>
              </a:ext>
            </a:extLst>
          </p:cNvPr>
          <p:cNvSpPr txBox="1"/>
          <p:nvPr/>
        </p:nvSpPr>
        <p:spPr>
          <a:xfrm>
            <a:off x="5411924" y="237897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9D2D-7AFE-8AE2-DED8-2B2D34C39DC4}"/>
              </a:ext>
            </a:extLst>
          </p:cNvPr>
          <p:cNvSpPr txBox="1"/>
          <p:nvPr/>
        </p:nvSpPr>
        <p:spPr>
          <a:xfrm>
            <a:off x="1595500" y="389240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203366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FA-643C-830D-1D55-DDE72BC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does it have to do with medicine?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FC2F-8A15-B431-0D92-9E6DFF40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0" i="0" dirty="0">
                <a:effectLst/>
                <a:latin typeface="Saira Light" pitchFamily="2" charset="77"/>
              </a:rPr>
              <a:t>This Setup is necessary for many applications in medicine dealing with AI for several reason.</a:t>
            </a:r>
          </a:p>
          <a:p>
            <a:pPr marL="0" indent="0">
              <a:buNone/>
            </a:pPr>
            <a:endParaRPr lang="en-GB" sz="1600" dirty="0">
              <a:latin typeface="Saira Light" pitchFamily="2" charset="77"/>
            </a:endParaRPr>
          </a:p>
          <a:p>
            <a:pPr marL="0" indent="0">
              <a:buNone/>
            </a:pPr>
            <a:r>
              <a:rPr lang="en-GB" sz="1600" b="0" i="0" dirty="0">
                <a:effectLst/>
                <a:latin typeface="Saira Light" pitchFamily="2" charset="77"/>
              </a:rPr>
              <a:t>In medicine, there is need for</a:t>
            </a:r>
          </a:p>
          <a:p>
            <a:r>
              <a:rPr lang="en-GB" sz="1600" b="1" i="0" dirty="0">
                <a:effectLst/>
                <a:latin typeface="Saira Light" pitchFamily="2" charset="77"/>
              </a:rPr>
              <a:t>Data Security</a:t>
            </a:r>
            <a:r>
              <a:rPr lang="en-GB" sz="1600" b="0" i="0" dirty="0">
                <a:effectLst/>
                <a:latin typeface="Saira Light" pitchFamily="2" charset="77"/>
              </a:rPr>
              <a:t>, e.g. because of sensitive data</a:t>
            </a:r>
          </a:p>
          <a:p>
            <a:r>
              <a:rPr lang="en-GB" sz="1600" b="1" i="0" dirty="0">
                <a:effectLst/>
                <a:latin typeface="Saira Light" pitchFamily="2" charset="77"/>
              </a:rPr>
              <a:t>Transparency &amp; Reliability</a:t>
            </a:r>
            <a:r>
              <a:rPr lang="en-GB" sz="1600" b="0" i="0" dirty="0">
                <a:effectLst/>
                <a:latin typeface="Saira Light" pitchFamily="2" charset="77"/>
              </a:rPr>
              <a:t>, e.g. for science and traceable services</a:t>
            </a:r>
          </a:p>
          <a:p>
            <a:r>
              <a:rPr lang="en-GB" sz="1600" b="1" i="0" dirty="0">
                <a:effectLst/>
                <a:latin typeface="Saira Light" pitchFamily="2" charset="77"/>
              </a:rPr>
              <a:t>Autonomy &amp; </a:t>
            </a:r>
            <a:r>
              <a:rPr lang="en-GB" sz="1600" b="1" i="0" dirty="0" err="1">
                <a:effectLst/>
                <a:latin typeface="Saira Light" pitchFamily="2" charset="77"/>
              </a:rPr>
              <a:t>Avalability</a:t>
            </a:r>
            <a:r>
              <a:rPr lang="en-GB" sz="1600" b="0" i="0" dirty="0">
                <a:effectLst/>
                <a:latin typeface="Saira Light" pitchFamily="2" charset="77"/>
              </a:rPr>
              <a:t>, e.g. for not being dependent on internet providers</a:t>
            </a:r>
          </a:p>
          <a:p>
            <a:r>
              <a:rPr lang="en-GB" sz="1600" b="1" i="0" dirty="0">
                <a:effectLst/>
                <a:latin typeface="Saira Light" pitchFamily="2" charset="77"/>
              </a:rPr>
              <a:t>Adaptability</a:t>
            </a:r>
            <a:r>
              <a:rPr lang="en-GB" sz="1600" b="0" i="0" dirty="0">
                <a:effectLst/>
                <a:latin typeface="Saira Light" pitchFamily="2" charset="77"/>
              </a:rPr>
              <a:t>, e.g. in terms of fine-tuning</a:t>
            </a:r>
          </a:p>
          <a:p>
            <a:r>
              <a:rPr lang="en-GB" sz="1600" b="0" i="0" dirty="0">
                <a:effectLst/>
                <a:latin typeface="Saira Light" pitchFamily="2" charset="77"/>
              </a:rPr>
              <a:t>...</a:t>
            </a: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0C18F-58E4-846E-8C18-B422591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C16BE-89D6-B07B-C043-4F593590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17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Running</a:t>
            </a:r>
            <a:r>
              <a:rPr lang="de-DE" dirty="0"/>
              <a:t> Open-Source </a:t>
            </a:r>
            <a:r>
              <a:rPr lang="de-DE" dirty="0" err="1"/>
              <a:t>Machine</a:t>
            </a:r>
            <a:r>
              <a:rPr lang="de-DE" dirty="0"/>
              <a:t>-Learning Models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On-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Premises</a:t>
            </a:r>
            <a:endParaRPr lang="en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18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FA-643C-830D-1D55-DDE72BC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Open-Source Machine-Learning Models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FC2F-8A15-B431-0D92-9E6DFF40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Saira Light" pitchFamily="2" charset="77"/>
              </a:rPr>
              <a:t>… are </a:t>
            </a:r>
            <a:r>
              <a:rPr lang="en-GB" sz="1600" b="0" i="0" dirty="0">
                <a:effectLst/>
                <a:latin typeface="Saira Light" pitchFamily="2" charset="77"/>
              </a:rPr>
              <a:t>models available under an </a:t>
            </a:r>
            <a:r>
              <a:rPr lang="en-GB" sz="1600" b="1" i="0" dirty="0">
                <a:effectLst/>
                <a:latin typeface="Saira Light" pitchFamily="2" charset="77"/>
              </a:rPr>
              <a:t>Open-Source License </a:t>
            </a:r>
            <a:r>
              <a:rPr lang="en-GB" sz="1600" b="0" i="0" dirty="0">
                <a:effectLst/>
                <a:latin typeface="Saira Light" pitchFamily="2" charset="77"/>
              </a:rPr>
              <a:t>(e.g. Apache 2.0)</a:t>
            </a: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r>
              <a:rPr lang="en-GB" sz="1600" b="1" i="0" dirty="0">
                <a:effectLst/>
                <a:latin typeface="Saira Light" pitchFamily="2" charset="77"/>
              </a:rPr>
              <a:t>Sources: </a:t>
            </a:r>
            <a:r>
              <a:rPr lang="en-GB" sz="1600" b="0" i="0" dirty="0" err="1">
                <a:effectLst/>
                <a:latin typeface="Saira Light" pitchFamily="2" charset="77"/>
              </a:rPr>
              <a:t>HuggingFace</a:t>
            </a:r>
            <a:r>
              <a:rPr lang="en-GB" sz="1600" b="0" i="0" dirty="0">
                <a:effectLst/>
                <a:latin typeface="Saira Light" pitchFamily="2" charset="77"/>
              </a:rPr>
              <a:t>, </a:t>
            </a:r>
            <a:r>
              <a:rPr lang="en-GB" sz="1600" b="0" i="0" dirty="0" err="1">
                <a:effectLst/>
                <a:latin typeface="Saira Light" pitchFamily="2" charset="77"/>
              </a:rPr>
              <a:t>PyTorchHub</a:t>
            </a:r>
            <a:r>
              <a:rPr lang="en-GB" sz="1600" b="0" i="0" dirty="0">
                <a:effectLst/>
                <a:latin typeface="Saira Light" pitchFamily="2" charset="77"/>
              </a:rPr>
              <a:t>, </a:t>
            </a:r>
            <a:r>
              <a:rPr lang="en-GB" sz="1600" b="0" i="0" dirty="0" err="1">
                <a:effectLst/>
                <a:latin typeface="Saira Light" pitchFamily="2" charset="77"/>
              </a:rPr>
              <a:t>Github</a:t>
            </a: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sz="1600" dirty="0">
              <a:latin typeface="Saira Light" pitchFamily="2" charset="77"/>
            </a:endParaRP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sz="1600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r>
              <a:rPr lang="en-GB" sz="1600" b="0" i="0" dirty="0">
                <a:effectLst/>
                <a:latin typeface="Saira Light" pitchFamily="2" charset="77"/>
              </a:rPr>
              <a:t>Open-Source models differ in terms of transparency, reproducibility and quality control </a:t>
            </a:r>
          </a:p>
          <a:p>
            <a:pPr marL="0" indent="0">
              <a:buNone/>
            </a:pPr>
            <a:r>
              <a:rPr lang="en-GB" sz="1600" b="0" i="0" dirty="0">
                <a:effectLst/>
                <a:latin typeface="Saira Light" pitchFamily="2" charset="77"/>
                <a:sym typeface="Wingdings" pitchFamily="2" charset="2"/>
              </a:rPr>
              <a:t> </a:t>
            </a:r>
            <a:r>
              <a:rPr lang="en-GB" sz="1600" b="0" i="0" dirty="0">
                <a:effectLst/>
                <a:latin typeface="Saira Light" pitchFamily="2" charset="77"/>
              </a:rPr>
              <a:t>Do not confuse Open-Source with Openness</a:t>
            </a: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0C18F-58E4-846E-8C18-B422591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C16BE-89D6-B07B-C043-4F593590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5</a:t>
            </a:fld>
            <a:endParaRPr lang="de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7E56E6-007F-82F7-5679-DDC4EC38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712" y="3671094"/>
            <a:ext cx="9017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5BB5E-3EF5-829C-9E40-ADD0C7E1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861048"/>
            <a:ext cx="2493392" cy="498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DD1BA-D87D-93A8-A5E4-8ADBC651E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94" y="3671093"/>
            <a:ext cx="897845" cy="8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4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of Open-Source Machine-Learning Models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/>
              <a:t>Transparency and Reliability </a:t>
            </a:r>
          </a:p>
          <a:p>
            <a:r>
              <a:rPr lang="en-GB" sz="1600" b="1" dirty="0"/>
              <a:t>Availability</a:t>
            </a:r>
          </a:p>
          <a:p>
            <a:r>
              <a:rPr lang="en-GB" sz="1600" b="1" dirty="0"/>
              <a:t>Adaptability</a:t>
            </a:r>
          </a:p>
          <a:p>
            <a:r>
              <a:rPr lang="en-GB" sz="1600" b="1" dirty="0"/>
              <a:t>Performance</a:t>
            </a:r>
          </a:p>
          <a:p>
            <a:r>
              <a:rPr lang="en-GB" sz="1600" b="1" dirty="0"/>
              <a:t>Autonomy (avoiding Vendor-Lock-In)</a:t>
            </a:r>
          </a:p>
          <a:p>
            <a:r>
              <a:rPr lang="en-GB" sz="1600" b="1" dirty="0"/>
              <a:t>Cost-Saving</a:t>
            </a:r>
          </a:p>
          <a:p>
            <a:pPr marL="0" indent="0">
              <a:buNone/>
            </a:pPr>
            <a:endParaRPr lang="en-DE" b="1" dirty="0"/>
          </a:p>
          <a:p>
            <a:pPr marL="0" indent="0">
              <a:buNone/>
            </a:pPr>
            <a:endParaRPr lang="en-D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25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Running Open-Source 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Machine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-Learning Models </a:t>
            </a:r>
            <a:r>
              <a:rPr lang="de-DE" dirty="0"/>
              <a:t>On-</a:t>
            </a:r>
            <a:r>
              <a:rPr lang="de-DE" dirty="0" err="1"/>
              <a:t>Premises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91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On-Premises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err="1"/>
              <a:t>Deployments</a:t>
            </a:r>
            <a:r>
              <a:rPr lang="de-DE" sz="1600" dirty="0"/>
              <a:t> and </a:t>
            </a:r>
            <a:r>
              <a:rPr lang="de-DE" sz="1600" dirty="0" err="1"/>
              <a:t>operations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located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err="1"/>
              <a:t>premises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company</a:t>
            </a:r>
            <a:r>
              <a:rPr lang="de-DE" sz="1600" dirty="0"/>
              <a:t>/</a:t>
            </a:r>
            <a:r>
              <a:rPr lang="de-DE" sz="1600" dirty="0" err="1"/>
              <a:t>organization</a:t>
            </a:r>
            <a:endParaRPr lang="de-DE" sz="1600" dirty="0"/>
          </a:p>
          <a:p>
            <a:r>
              <a:rPr lang="de-DE" sz="1600" dirty="0" err="1"/>
              <a:t>Opposite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cloud</a:t>
            </a:r>
            <a:endParaRPr lang="de-DE" sz="1600" dirty="0"/>
          </a:p>
          <a:p>
            <a:r>
              <a:rPr lang="de-DE" sz="1600" dirty="0" err="1"/>
              <a:t>Full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</a:t>
            </a:r>
            <a:r>
              <a:rPr lang="de-DE" sz="1600" dirty="0" err="1"/>
              <a:t>over</a:t>
            </a:r>
            <a:r>
              <a:rPr lang="de-DE" sz="1600" dirty="0"/>
              <a:t> IT </a:t>
            </a:r>
            <a:r>
              <a:rPr lang="de-DE" sz="1600" dirty="0" err="1"/>
              <a:t>infrastructure</a:t>
            </a:r>
            <a:r>
              <a:rPr lang="de-DE" sz="1600" dirty="0"/>
              <a:t>, </a:t>
            </a:r>
            <a:r>
              <a:rPr lang="de-DE" sz="1600" dirty="0" err="1"/>
              <a:t>data</a:t>
            </a:r>
            <a:r>
              <a:rPr lang="de-DE" sz="1600" dirty="0"/>
              <a:t> and </a:t>
            </a:r>
            <a:r>
              <a:rPr lang="de-DE" sz="1600" dirty="0" err="1"/>
              <a:t>applications</a:t>
            </a:r>
            <a:endParaRPr lang="de-DE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40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running </a:t>
            </a:r>
            <a:r>
              <a:rPr lang="en-GB"/>
              <a:t>Models on-premises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/>
              <a:t>Data Security and Privacy</a:t>
            </a:r>
          </a:p>
          <a:p>
            <a:r>
              <a:rPr lang="de-DE" sz="1600" dirty="0" err="1"/>
              <a:t>Latency</a:t>
            </a:r>
            <a:r>
              <a:rPr lang="de-DE" sz="1600" dirty="0"/>
              <a:t> and Performance</a:t>
            </a:r>
          </a:p>
          <a:p>
            <a:r>
              <a:rPr lang="de-DE" sz="1600" dirty="0" err="1"/>
              <a:t>Cost-Saving</a:t>
            </a:r>
            <a:endParaRPr lang="de-DE" sz="1600" dirty="0"/>
          </a:p>
          <a:p>
            <a:r>
              <a:rPr lang="de-DE" sz="1600" dirty="0"/>
              <a:t>Offline Access</a:t>
            </a:r>
          </a:p>
          <a:p>
            <a:r>
              <a:rPr lang="de-DE" sz="1600" dirty="0"/>
              <a:t>Control </a:t>
            </a:r>
            <a:r>
              <a:rPr lang="de-DE" sz="1600" dirty="0" err="1"/>
              <a:t>over</a:t>
            </a:r>
            <a:r>
              <a:rPr lang="de-DE" sz="1600" dirty="0"/>
              <a:t> </a:t>
            </a:r>
            <a:r>
              <a:rPr lang="de-DE" sz="1600" dirty="0" err="1"/>
              <a:t>intellectual</a:t>
            </a:r>
            <a:r>
              <a:rPr lang="de-DE" sz="1600" dirty="0"/>
              <a:t> </a:t>
            </a:r>
            <a:r>
              <a:rPr lang="de-DE" sz="1600" dirty="0" err="1"/>
              <a:t>property</a:t>
            </a:r>
            <a:endParaRPr lang="de-DE" sz="1600" dirty="0"/>
          </a:p>
          <a:p>
            <a:r>
              <a:rPr lang="de-DE" sz="1600" dirty="0" err="1"/>
              <a:t>Flexibility</a:t>
            </a:r>
            <a:r>
              <a:rPr lang="de-DE" sz="1600" dirty="0"/>
              <a:t> </a:t>
            </a:r>
            <a:r>
              <a:rPr lang="de-DE" sz="1600" dirty="0">
                <a:sym typeface="Wingdings" pitchFamily="2" charset="2"/>
              </a:rPr>
              <a:t> </a:t>
            </a:r>
            <a:r>
              <a:rPr lang="de-DE" sz="1600" dirty="0" err="1"/>
              <a:t>especially</a:t>
            </a:r>
            <a:r>
              <a:rPr lang="de-DE" sz="1600" dirty="0"/>
              <a:t> </a:t>
            </a:r>
            <a:r>
              <a:rPr lang="de-DE" sz="1600" dirty="0" err="1"/>
              <a:t>true</a:t>
            </a:r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following</a:t>
            </a:r>
            <a:r>
              <a:rPr lang="de-DE" sz="1600" dirty="0"/>
              <a:t> a ...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558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eepshore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9BD7"/>
      </a:accent1>
      <a:accent2>
        <a:srgbClr val="28C3FF"/>
      </a:accent2>
      <a:accent3>
        <a:srgbClr val="B9EBFF"/>
      </a:accent3>
      <a:accent4>
        <a:srgbClr val="E6005A"/>
      </a:accent4>
      <a:accent5>
        <a:srgbClr val="AEBCC5"/>
      </a:accent5>
      <a:accent6>
        <a:srgbClr val="C8D3D9"/>
      </a:accent6>
      <a:hlink>
        <a:srgbClr val="000000"/>
      </a:hlink>
      <a:folHlink>
        <a:srgbClr val="3F4E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epshore 2021.potx" id="{2E7084FE-8278-4D9D-BA2E-83559F6DD5F3}" vid="{17B45E1A-E2A1-4328-A6D5-0B5B3C2891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310</TotalTime>
  <Words>833</Words>
  <Application>Microsoft Macintosh PowerPoint</Application>
  <PresentationFormat>Widescreen</PresentationFormat>
  <Paragraphs>170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Saira SemiBold</vt:lpstr>
      <vt:lpstr>Hackman</vt:lpstr>
      <vt:lpstr>Saira Light</vt:lpstr>
      <vt:lpstr>Hackman Heavy</vt:lpstr>
      <vt:lpstr>Arial</vt:lpstr>
      <vt:lpstr>Hackman Light</vt:lpstr>
      <vt:lpstr>Calibri</vt:lpstr>
      <vt:lpstr>Wingdings</vt:lpstr>
      <vt:lpstr>Office</vt:lpstr>
      <vt:lpstr>Running Open-Source Machine-Learning Models On-Premises  </vt:lpstr>
      <vt:lpstr>This talk in one diagram</vt:lpstr>
      <vt:lpstr>What does it have to do with medicine?</vt:lpstr>
      <vt:lpstr>Running Open-Source Machine-Learning Models On-Premises</vt:lpstr>
      <vt:lpstr>Open-Source Machine-Learning Models </vt:lpstr>
      <vt:lpstr>Advantages of Open-Source Machine-Learning Models </vt:lpstr>
      <vt:lpstr>Running Open-Source Machine-Learning Models On-Premises</vt:lpstr>
      <vt:lpstr>On-Premises </vt:lpstr>
      <vt:lpstr>Motivation for running Models on-premises  </vt:lpstr>
      <vt:lpstr>Cloud-agnostic deployment strategy  </vt:lpstr>
      <vt:lpstr>Kubernetes</vt:lpstr>
      <vt:lpstr>Kubernetes</vt:lpstr>
      <vt:lpstr>Running Open-Source Machine-Learning Models On-Premises with Kubernetes</vt:lpstr>
      <vt:lpstr>KServe: Model Inference Platform on Kubernetes</vt:lpstr>
      <vt:lpstr>Running Open-Source Machine-Learning Models On-Premises In Practice</vt:lpstr>
      <vt:lpstr>Demo: Steps to run a Model for ImageClassification from torch.hub on Kubernetes </vt:lpstr>
      <vt:lpstr>Summary</vt:lpstr>
      <vt:lpstr>Thank you for your attention  </vt:lpstr>
      <vt:lpstr>Why Kubernetes?</vt:lpstr>
      <vt:lpstr>InferenceService</vt:lpstr>
      <vt:lpstr>InferenceService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Services on Kubernetes </dc:title>
  <dc:creator>Microsoft Office User</dc:creator>
  <cp:lastModifiedBy>Microsoft Office User</cp:lastModifiedBy>
  <cp:revision>54</cp:revision>
  <dcterms:created xsi:type="dcterms:W3CDTF">2024-01-22T15:34:44Z</dcterms:created>
  <dcterms:modified xsi:type="dcterms:W3CDTF">2024-03-14T15:33:03Z</dcterms:modified>
</cp:coreProperties>
</file>